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58" autoAdjust="0"/>
    <p:restoredTop sz="94660"/>
  </p:normalViewPr>
  <p:slideViewPr>
    <p:cSldViewPr snapToGrid="0">
      <p:cViewPr varScale="1">
        <p:scale>
          <a:sx n="77" d="100"/>
          <a:sy n="77" d="100"/>
        </p:scale>
        <p:origin x="120" y="9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212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397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917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405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607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078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590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23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634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958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4016" y="6047232"/>
            <a:ext cx="2036065" cy="17888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76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573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057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Budget Tools 2</a:t>
            </a:r>
            <a:r>
              <a:rPr lang="en-US" baseline="30000" dirty="0" smtClean="0"/>
              <a:t>nd</a:t>
            </a:r>
            <a:r>
              <a:rPr lang="en-US" dirty="0" smtClean="0"/>
              <a:t> Ed.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Module 10 </a:t>
            </a:r>
            <a:endParaRPr lang="en-US" dirty="0" smtClean="0"/>
          </a:p>
          <a:p>
            <a:r>
              <a:rPr lang="en-US" b="1" cap="small"/>
              <a:t>The Budget Process: An Overview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98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Learning Objectives: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Understand </a:t>
            </a:r>
            <a:r>
              <a:rPr lang="en-US" dirty="0"/>
              <a:t>some elements of establishing a base or baseline budget</a:t>
            </a:r>
          </a:p>
          <a:p>
            <a:pPr lvl="0"/>
            <a:r>
              <a:rPr lang="en-US" dirty="0"/>
              <a:t>Understand the elements of a budget call</a:t>
            </a:r>
          </a:p>
          <a:p>
            <a:pPr lvl="0"/>
            <a:r>
              <a:rPr lang="en-US" dirty="0"/>
              <a:t>Prepare before the budget call</a:t>
            </a:r>
          </a:p>
          <a:p>
            <a:pPr lvl="0"/>
            <a:r>
              <a:rPr lang="en-US" dirty="0"/>
              <a:t>Understand budget forms and procedures</a:t>
            </a:r>
          </a:p>
          <a:p>
            <a:pPr lvl="0"/>
            <a:r>
              <a:rPr lang="en-US" dirty="0"/>
              <a:t>Understand budget preparation schedules and the budget cycle calendar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069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Figure 10.1 Executive/Executive Budget Office</a:t>
            </a:r>
            <a:br>
              <a:rPr lang="en-US" dirty="0"/>
            </a:br>
            <a:endParaRPr lang="en-US" dirty="0"/>
          </a:p>
        </p:txBody>
      </p:sp>
      <p:sp>
        <p:nvSpPr>
          <p:cNvPr id="17" name="Text Box 5"/>
          <p:cNvSpPr txBox="1">
            <a:spLocks/>
          </p:cNvSpPr>
          <p:nvPr/>
        </p:nvSpPr>
        <p:spPr bwMode="auto">
          <a:xfrm>
            <a:off x="376477" y="1690688"/>
            <a:ext cx="4718050" cy="95203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indent="457200" algn="ctr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Executive/Executive Budget Office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228600">
              <a:spcBef>
                <a:spcPts val="0"/>
              </a:spcBef>
              <a:spcAft>
                <a:spcPts val="1000"/>
              </a:spcAft>
            </a:pP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Reviews and adjusts the base budget.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228600">
              <a:spcBef>
                <a:spcPts val="0"/>
              </a:spcBef>
              <a:spcAft>
                <a:spcPts val="1000"/>
              </a:spcAft>
            </a:pP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Issue a budget call.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Down Arrow 17"/>
          <p:cNvSpPr>
            <a:spLocks/>
          </p:cNvSpPr>
          <p:nvPr/>
        </p:nvSpPr>
        <p:spPr bwMode="auto">
          <a:xfrm>
            <a:off x="2586300" y="2642727"/>
            <a:ext cx="304803" cy="438611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sz="2800"/>
          </a:p>
        </p:txBody>
      </p:sp>
      <p:sp>
        <p:nvSpPr>
          <p:cNvPr id="15" name="Text Box 7"/>
          <p:cNvSpPr txBox="1">
            <a:spLocks/>
          </p:cNvSpPr>
          <p:nvPr/>
        </p:nvSpPr>
        <p:spPr bwMode="auto">
          <a:xfrm>
            <a:off x="376477" y="3109371"/>
            <a:ext cx="4718050" cy="1634951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indent="457200" algn="ctr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Agencies and Entities of Government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228600">
              <a:spcBef>
                <a:spcPts val="0"/>
              </a:spcBef>
              <a:spcAft>
                <a:spcPts val="1000"/>
              </a:spcAft>
            </a:pP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Prepare and submit a budget request to executive’s budget office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228600">
              <a:spcBef>
                <a:spcPts val="0"/>
              </a:spcBef>
              <a:spcAft>
                <a:spcPts val="1000"/>
              </a:spcAft>
            </a:pP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Consult with 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14400" marR="0" indent="-228600">
              <a:spcBef>
                <a:spcPts val="0"/>
              </a:spcBef>
              <a:spcAft>
                <a:spcPts val="1000"/>
              </a:spcAft>
            </a:pP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executive,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14400" marR="0" indent="-228600">
              <a:spcBef>
                <a:spcPts val="0"/>
              </a:spcBef>
              <a:spcAft>
                <a:spcPts val="1000"/>
              </a:spcAft>
            </a:pP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legislature (in some jurisdictions), 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 a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variety of groups. 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457200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6" name="Down Arrow 15"/>
          <p:cNvSpPr>
            <a:spLocks/>
          </p:cNvSpPr>
          <p:nvPr/>
        </p:nvSpPr>
        <p:spPr bwMode="auto">
          <a:xfrm>
            <a:off x="2570444" y="4772355"/>
            <a:ext cx="304803" cy="298409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sz="2800"/>
          </a:p>
        </p:txBody>
      </p:sp>
      <p:sp>
        <p:nvSpPr>
          <p:cNvPr id="13" name="Text Box 9"/>
          <p:cNvSpPr txBox="1">
            <a:spLocks/>
          </p:cNvSpPr>
          <p:nvPr/>
        </p:nvSpPr>
        <p:spPr bwMode="auto">
          <a:xfrm>
            <a:off x="376477" y="5070764"/>
            <a:ext cx="4718050" cy="1105132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indent="228600" algn="ctr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Executive/Executive Budget Office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228600">
              <a:spcBef>
                <a:spcPts val="0"/>
              </a:spcBef>
              <a:spcAft>
                <a:spcPts val="1000"/>
              </a:spcAft>
            </a:pP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Reviews, adjusts, and approves agency requests.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228600">
              <a:spcBef>
                <a:spcPts val="0"/>
              </a:spcBef>
              <a:spcAft>
                <a:spcPts val="1000"/>
              </a:spcAft>
            </a:pP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Prepares a consolidated budget.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228600">
              <a:spcBef>
                <a:spcPts val="0"/>
              </a:spcBef>
              <a:spcAft>
                <a:spcPts val="1000"/>
              </a:spcAft>
            </a:pP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Submits the budget to the legislature.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1" name="Down Arrow 30"/>
          <p:cNvSpPr>
            <a:spLocks/>
          </p:cNvSpPr>
          <p:nvPr/>
        </p:nvSpPr>
        <p:spPr bwMode="auto">
          <a:xfrm rot="16200000">
            <a:off x="6033990" y="1820062"/>
            <a:ext cx="338846" cy="870076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/>
          </a:p>
        </p:txBody>
      </p:sp>
      <p:grpSp>
        <p:nvGrpSpPr>
          <p:cNvPr id="22" name="Group 21"/>
          <p:cNvGrpSpPr>
            <a:grpSpLocks/>
          </p:cNvGrpSpPr>
          <p:nvPr/>
        </p:nvGrpSpPr>
        <p:grpSpPr bwMode="auto">
          <a:xfrm>
            <a:off x="6638450" y="1491728"/>
            <a:ext cx="4689950" cy="2078666"/>
            <a:chOff x="408" y="-1939"/>
            <a:chExt cx="46899" cy="20258"/>
          </a:xfrm>
        </p:grpSpPr>
        <p:sp>
          <p:nvSpPr>
            <p:cNvPr id="36" name="Text Box 11"/>
            <p:cNvSpPr txBox="1">
              <a:spLocks/>
            </p:cNvSpPr>
            <p:nvPr/>
          </p:nvSpPr>
          <p:spPr bwMode="auto">
            <a:xfrm>
              <a:off x="408" y="-1939"/>
              <a:ext cx="46899" cy="17274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indent="45720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Legislature</a:t>
              </a:r>
              <a:endPara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457200" marR="0" indent="-228600">
                <a:spcBef>
                  <a:spcPts val="0"/>
                </a:spcBef>
                <a:spcAft>
                  <a:spcPts val="100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Introduces a proposed appropriation (often as prepared by the executive).</a:t>
              </a:r>
              <a:endPara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457200" marR="0" indent="-228600">
                <a:spcBef>
                  <a:spcPts val="0"/>
                </a:spcBef>
                <a:spcAft>
                  <a:spcPts val="100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Holds hearings receiving testimony from executive, agencies, contractors, and the public.</a:t>
              </a:r>
              <a:endPara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457200" marR="0" indent="-228600">
                <a:spcBef>
                  <a:spcPts val="0"/>
                </a:spcBef>
                <a:spcAft>
                  <a:spcPts val="100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Makes committee reports.</a:t>
              </a:r>
              <a:endPara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457200" marR="0" indent="-228600">
                <a:spcBef>
                  <a:spcPts val="0"/>
                </a:spcBef>
                <a:spcAft>
                  <a:spcPts val="100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Passes an act or ordinance approving the budget.</a:t>
              </a:r>
              <a:endPara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7" name="Down Arrow 36"/>
            <p:cNvSpPr>
              <a:spLocks/>
            </p:cNvSpPr>
            <p:nvPr/>
          </p:nvSpPr>
          <p:spPr bwMode="auto">
            <a:xfrm>
              <a:off x="22193" y="15335"/>
              <a:ext cx="3048" cy="2984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endParaRPr lang="en-US" sz="2800"/>
            </a:p>
          </p:txBody>
        </p:sp>
      </p:grpSp>
      <p:grpSp>
        <p:nvGrpSpPr>
          <p:cNvPr id="26" name="Group 25"/>
          <p:cNvGrpSpPr>
            <a:grpSpLocks/>
          </p:cNvGrpSpPr>
          <p:nvPr/>
        </p:nvGrpSpPr>
        <p:grpSpPr bwMode="auto">
          <a:xfrm>
            <a:off x="6585863" y="3621883"/>
            <a:ext cx="4718050" cy="1122439"/>
            <a:chOff x="0" y="-715"/>
            <a:chExt cx="47180" cy="10462"/>
          </a:xfrm>
        </p:grpSpPr>
        <p:sp>
          <p:nvSpPr>
            <p:cNvPr id="28" name="Text Box 13"/>
            <p:cNvSpPr txBox="1">
              <a:spLocks/>
            </p:cNvSpPr>
            <p:nvPr/>
          </p:nvSpPr>
          <p:spPr bwMode="auto">
            <a:xfrm>
              <a:off x="0" y="-715"/>
              <a:ext cx="47180" cy="7573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indent="45720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Executive</a:t>
              </a:r>
              <a:endPara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457200" marR="0" indent="-228600">
                <a:spcBef>
                  <a:spcPts val="0"/>
                </a:spcBef>
                <a:spcAft>
                  <a:spcPts val="1000"/>
                </a:spcAft>
              </a:pPr>
              <a:r>
                <a:rPr lang="en-US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Approves the act (in most jurisdictions), sometimes in an iterative process.</a:t>
              </a:r>
              <a:endPara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9" name="Down Arrow 28"/>
            <p:cNvSpPr>
              <a:spLocks/>
            </p:cNvSpPr>
            <p:nvPr/>
          </p:nvSpPr>
          <p:spPr bwMode="auto">
            <a:xfrm>
              <a:off x="22383" y="6762"/>
              <a:ext cx="3048" cy="2985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endParaRPr lang="en-US" sz="2800"/>
            </a:p>
          </p:txBody>
        </p:sp>
      </p:grpSp>
      <p:sp>
        <p:nvSpPr>
          <p:cNvPr id="27" name="Text Box 15"/>
          <p:cNvSpPr txBox="1">
            <a:spLocks/>
          </p:cNvSpPr>
          <p:nvPr/>
        </p:nvSpPr>
        <p:spPr bwMode="auto">
          <a:xfrm>
            <a:off x="6638875" y="4772355"/>
            <a:ext cx="4718050" cy="1164386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indent="457200" algn="ctr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Agencies and Entities of Government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228600">
              <a:spcBef>
                <a:spcPts val="0"/>
              </a:spcBef>
              <a:spcAft>
                <a:spcPts val="1000"/>
              </a:spcAft>
            </a:pP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Implement the budget based upon executive budget office guidelines.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228600">
              <a:spcBef>
                <a:spcPts val="0"/>
              </a:spcBef>
              <a:spcAft>
                <a:spcPts val="1000"/>
              </a:spcAft>
            </a:pP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Prepare reports.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228600">
              <a:spcBef>
                <a:spcPts val="0"/>
              </a:spcBef>
              <a:spcAft>
                <a:spcPts val="1000"/>
              </a:spcAft>
            </a:pP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Comply with audits.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768373" y="2208227"/>
            <a:ext cx="156623" cy="347854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5094527" y="5486399"/>
            <a:ext cx="830469" cy="20037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290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Table 10.1 Typical Organization of an Agency Budget Submission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6718159"/>
              </p:ext>
            </p:extLst>
          </p:nvPr>
        </p:nvGraphicFramePr>
        <p:xfrm>
          <a:off x="3055620" y="2911634"/>
          <a:ext cx="6080760" cy="225284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40380"/>
                <a:gridCol w="3040380"/>
              </a:tblGrid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Commissioner’s Statement (can be one to several pages)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State mission, dollars in current budget, and changes requested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Agency Budget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Show current revenue and expenditure budget, both FTEs and dollar amounts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Program Additions/Deletions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Show projected revenue and expenditure budget, both FTEs and dollar amounts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116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Special Revenue Funds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Report any new or federal funding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Performance Data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Demonstrate both the efficiency and the effectiveness of the current programs and those being proposed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Explanation of Any Unusual Circumstances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Report any revenue ending, unusual purchases such as new computers, etc.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Capital Budget (usually reported separately)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May include computers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4442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320</Words>
  <Application>Microsoft Office PowerPoint</Application>
  <PresentationFormat>Widescreen</PresentationFormat>
  <Paragraphs>49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Budget Tools 2nd Ed.</vt:lpstr>
      <vt:lpstr>Learning Objectives: </vt:lpstr>
      <vt:lpstr>Figure 10.1 Executive/Executive Budget Office </vt:lpstr>
      <vt:lpstr>Table 10.1 Typical Organization of an Agency Budget Submission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 Tools 2nd Ed.</dc:title>
  <dc:creator>Dan Williams</dc:creator>
  <cp:lastModifiedBy>Dan Williams</cp:lastModifiedBy>
  <cp:revision>15</cp:revision>
  <dcterms:created xsi:type="dcterms:W3CDTF">2014-08-08T22:51:06Z</dcterms:created>
  <dcterms:modified xsi:type="dcterms:W3CDTF">2014-08-09T19:54:27Z</dcterms:modified>
</cp:coreProperties>
</file>